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88" r:id="rId4"/>
    <p:sldId id="289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260" r:id="rId2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14C814"/>
    <a:srgbClr val="0000FF"/>
    <a:srgbClr val="0AFF0A"/>
    <a:srgbClr val="0BDE0B"/>
    <a:srgbClr val="00FF00"/>
    <a:srgbClr val="007D27"/>
    <a:srgbClr val="333333"/>
    <a:srgbClr val="DA291C"/>
    <a:srgbClr val="E41F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>
        <p:scale>
          <a:sx n="81" d="100"/>
          <a:sy n="81" d="100"/>
        </p:scale>
        <p:origin x="-1656" y="-87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6372" y="1143000"/>
            <a:ext cx="548525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86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700" y="1122363"/>
            <a:ext cx="9142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700" y="3602038"/>
            <a:ext cx="91422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183" y="365125"/>
            <a:ext cx="2628383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035" y="365125"/>
            <a:ext cx="7732778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86" y="1709738"/>
            <a:ext cx="1051353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86" y="4589463"/>
            <a:ext cx="1051353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035" y="1825625"/>
            <a:ext cx="518058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985" y="1825625"/>
            <a:ext cx="518058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23" y="365125"/>
            <a:ext cx="1051353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23" y="1681163"/>
            <a:ext cx="51567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23" y="2505075"/>
            <a:ext cx="515677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985" y="1681163"/>
            <a:ext cx="518216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985" y="2505075"/>
            <a:ext cx="518216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23" y="457200"/>
            <a:ext cx="39314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168" y="987425"/>
            <a:ext cx="617098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23" y="2057400"/>
            <a:ext cx="393146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23" y="457200"/>
            <a:ext cx="393146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2168" y="987425"/>
            <a:ext cx="617098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23" y="2057400"/>
            <a:ext cx="393146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035" y="365125"/>
            <a:ext cx="1051353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35" y="1825625"/>
            <a:ext cx="1051353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35" y="6356350"/>
            <a:ext cx="274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pPr/>
              <a:t>1/16/2023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805" y="6356350"/>
            <a:ext cx="41139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905" y="6356350"/>
            <a:ext cx="2742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kım Şeması: Ertele 5"/>
          <p:cNvSpPr/>
          <p:nvPr/>
        </p:nvSpPr>
        <p:spPr>
          <a:xfrm>
            <a:off x="0" y="0"/>
            <a:ext cx="6080760" cy="6858000"/>
          </a:xfrm>
          <a:prstGeom prst="flowChartDelay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sp>
        <p:nvSpPr>
          <p:cNvPr id="10" name="Metin Kutusu 9"/>
          <p:cNvSpPr txBox="1"/>
          <p:nvPr/>
        </p:nvSpPr>
        <p:spPr>
          <a:xfrm>
            <a:off x="6456698" y="2382560"/>
            <a:ext cx="5184140" cy="20928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tr-TR" sz="2600" b="1" dirty="0">
                <a:solidFill>
                  <a:srgbClr val="333333"/>
                </a:solidFill>
                <a:latin typeface="Myriad Pro" panose="020B0503030403020204" charset="0"/>
                <a:cs typeface="Myriad Pro" panose="020B0503030403020204" charset="0"/>
              </a:rPr>
              <a:t>B</a:t>
            </a:r>
            <a:r>
              <a:rPr lang="en-US" altLang="en-US" sz="2600" b="1" dirty="0">
                <a:solidFill>
                  <a:srgbClr val="333333"/>
                </a:solidFill>
                <a:latin typeface="Myriad Pro" panose="020B0503030403020204" charset="0"/>
                <a:cs typeface="Myriad Pro" panose="020B0503030403020204" charset="0"/>
              </a:rPr>
              <a:t>URS</a:t>
            </a:r>
            <a:r>
              <a:rPr lang="en-US" altLang="tr-TR" sz="2600" b="1" dirty="0">
                <a:solidFill>
                  <a:srgbClr val="333333"/>
                </a:solidFill>
                <a:latin typeface="Myriad Pro" panose="020B0503030403020204" charset="0"/>
                <a:cs typeface="Myriad Pro" panose="020B0503030403020204" charset="0"/>
              </a:rPr>
              <a:t>A</a:t>
            </a:r>
          </a:p>
          <a:p>
            <a:r>
              <a:rPr lang="en-US" altLang="en-US" sz="2600" b="1" dirty="0">
                <a:solidFill>
                  <a:srgbClr val="333333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</a:t>
            </a:r>
            <a:r>
              <a:rPr lang="en-US" altLang="en-US" sz="2600" b="1" dirty="0" smtClean="0">
                <a:solidFill>
                  <a:srgbClr val="333333"/>
                </a:solidFill>
                <a:latin typeface="Myriad Pro" panose="020B0503030403020204" charset="0"/>
                <a:cs typeface="Myriad Pro" panose="020B0503030403020204" charset="0"/>
              </a:rPr>
              <a:t>MÜDÜRLÜĞÜ</a:t>
            </a:r>
            <a:endParaRPr lang="tr-TR" altLang="en-US" sz="2600" b="1" dirty="0" smtClean="0">
              <a:solidFill>
                <a:srgbClr val="333333"/>
              </a:solidFill>
              <a:latin typeface="Myriad Pro" panose="020B0503030403020204" charset="0"/>
              <a:cs typeface="Myriad Pro" panose="020B0503030403020204" charset="0"/>
            </a:endParaRPr>
          </a:p>
          <a:p>
            <a:endParaRPr lang="tr-TR" altLang="en-US" sz="2600" b="1" dirty="0">
              <a:solidFill>
                <a:srgbClr val="333333"/>
              </a:solidFill>
              <a:latin typeface="Myriad Pro" panose="020B0503030403020204" charset="0"/>
              <a:cs typeface="Myriad Pro" panose="020B0503030403020204" charset="0"/>
            </a:endParaRPr>
          </a:p>
          <a:p>
            <a:r>
              <a:rPr lang="tr-TR" altLang="en-US" sz="2600" b="1" dirty="0" smtClean="0">
                <a:solidFill>
                  <a:srgbClr val="333333"/>
                </a:solidFill>
                <a:latin typeface="Myriad Pro" panose="020B0503030403020204" charset="0"/>
                <a:cs typeface="Myriad Pro" panose="020B0503030403020204" charset="0"/>
              </a:rPr>
              <a:t>ENERJİ YÖNETİM BİRİMİ</a:t>
            </a:r>
          </a:p>
          <a:p>
            <a:endParaRPr lang="tr-TR" altLang="tr-TR" sz="2600" b="1" dirty="0" smtClean="0">
              <a:solidFill>
                <a:srgbClr val="333333"/>
              </a:solidFill>
              <a:uFillTx/>
              <a:latin typeface="Myriad Pro Light" panose="020B0403030403020204" charset="0"/>
              <a:cs typeface="Myriad Pro" panose="020B050303040302020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1620" y="1920240"/>
            <a:ext cx="3017520" cy="3017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9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743875" y="1299308"/>
            <a:ext cx="5168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Myriad Pro" pitchFamily="34" charset="0"/>
              </a:rPr>
              <a:t>ENERJİ VERİMLİLİĞİ HAFTASI </a:t>
            </a:r>
          </a:p>
          <a:p>
            <a:pPr algn="ctr"/>
            <a:r>
              <a:rPr lang="tr-TR" sz="2000" b="1" dirty="0" smtClean="0">
                <a:latin typeface="Myriad Pro" pitchFamily="34" charset="0"/>
              </a:rPr>
              <a:t>GERİ DÖNÜŞÜM ÜRÜNÜMÜ TASARLIYORUM</a:t>
            </a:r>
            <a:endParaRPr lang="tr-TR" sz="2000" b="1" dirty="0">
              <a:latin typeface="Myriad Pro" pitchFamily="34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341" y="1995681"/>
            <a:ext cx="8644926" cy="468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6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10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259983" y="1501260"/>
            <a:ext cx="2199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Myriad Pro" pitchFamily="34" charset="0"/>
              </a:rPr>
              <a:t>KOMPOST YAPIMI</a:t>
            </a:r>
            <a:endParaRPr lang="tr-TR" sz="2000" b="1" dirty="0">
              <a:latin typeface="Myriad Pro" pitchFamily="34" charset="0"/>
            </a:endParaRPr>
          </a:p>
        </p:txBody>
      </p:sp>
      <p:pic>
        <p:nvPicPr>
          <p:cNvPr id="15" name="Picture 2" descr="C:\Users\Gürkan\Desktop\Screenshot_20221201_101154_com.android.chrome_edit_1312785596560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931" y="2009104"/>
            <a:ext cx="8813917" cy="445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86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11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graphicFrame>
        <p:nvGraphicFramePr>
          <p:cNvPr id="15" name="Tablo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4483957"/>
              </p:ext>
            </p:extLst>
          </p:nvPr>
        </p:nvGraphicFramePr>
        <p:xfrm>
          <a:off x="911187" y="1700808"/>
          <a:ext cx="10688291" cy="477329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860519"/>
                <a:gridCol w="216690"/>
                <a:gridCol w="2538317"/>
                <a:gridCol w="282121"/>
                <a:gridCol w="5790644"/>
              </a:tblGrid>
              <a:tr h="46085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Myriad Pro" pitchFamily="34" charset="0"/>
                        </a:rPr>
                        <a:t>ŞUBAT</a:t>
                      </a:r>
                      <a:endParaRPr lang="tr-TR" sz="2800" b="1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800" dirty="0" smtClean="0">
                          <a:effectLst/>
                          <a:latin typeface="Myriad Pro" pitchFamily="34" charset="0"/>
                        </a:rPr>
                        <a:t>DEDEKTİFLERİMİZ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 smtClean="0">
                          <a:effectLst/>
                          <a:latin typeface="Myriad Pro" pitchFamily="34" charset="0"/>
                        </a:rPr>
                        <a:t>İŞ BAŞINDA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</a:endParaRPr>
                    </a:p>
                  </a:txBody>
                  <a:tcPr marL="91416" marR="91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effectLst/>
                      </a:endParaRPr>
                    </a:p>
                  </a:txBody>
                  <a:tcPr marL="91416" marR="9141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1. Işık Dedektiflerimiz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2. Su Dedektiflerimiz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3. Çöp Dedektiflerimiz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*Öğrencilerin evde ve okulda tasarrufla ilgili yapmış oldukları örnek uygulama çalışmaları değerlendirilir. Örnek çalışmaları yapan öğrencilere “dedektif” yaka kartı takılarak sorumlulukları pekiştirilir.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*Plastik Kapak Toplama</a:t>
                      </a:r>
                      <a:r>
                        <a:rPr lang="tr-TR" sz="2000" b="0" baseline="0" dirty="0" smtClean="0">
                          <a:effectLst/>
                          <a:latin typeface="Myriad Pro Light" pitchFamily="34" charset="0"/>
                        </a:rPr>
                        <a:t> </a:t>
                      </a: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Projesi, Atık</a:t>
                      </a:r>
                      <a:r>
                        <a:rPr lang="tr-TR" sz="2000" b="0" baseline="0" dirty="0" smtClean="0">
                          <a:effectLst/>
                          <a:latin typeface="Myriad Pro Light" pitchFamily="34" charset="0"/>
                        </a:rPr>
                        <a:t> </a:t>
                      </a:r>
                      <a:r>
                        <a:rPr lang="tr-TR" sz="2000" b="0" dirty="0" smtClean="0">
                          <a:effectLst/>
                          <a:latin typeface="Myriad Pro Light" pitchFamily="34" charset="0"/>
                        </a:rPr>
                        <a:t>Giysi Toplama Projesi, Atık Pil Toplama Projesi, Bitkisel Atık Yağ Toplama Projesi, Elektronik Atık Toplama Projesi ile ilgili çalışmalar yapılır. (Okulda en çok atık toplayan sınıfa ENERJİ SINIFI levhası asılır.)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86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12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pic>
        <p:nvPicPr>
          <p:cNvPr id="15" name="Picture 2" descr="C:\Users\Gürkan\Desktop\Screenshot_20221130_140335_com.android.chrome_edit_129458758040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88" y="1598323"/>
            <a:ext cx="4703298" cy="397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Gürkan\Desktop\Screenshot_20221130_140400_com.android.chrome_edit_1294371751609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256" y="2386579"/>
            <a:ext cx="5439376" cy="364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Metin kutusu 16"/>
          <p:cNvSpPr txBox="1"/>
          <p:nvPr/>
        </p:nvSpPr>
        <p:spPr>
          <a:xfrm>
            <a:off x="7277744" y="1628800"/>
            <a:ext cx="361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b="1" dirty="0" smtClean="0">
                <a:latin typeface="Myriad Pro" pitchFamily="34" charset="0"/>
              </a:rPr>
              <a:t>DEDEKTİFLERİMİZ İŞ BAŞINDA</a:t>
            </a:r>
            <a:endParaRPr lang="tr-TR" sz="20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6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13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919044"/>
              </p:ext>
            </p:extLst>
          </p:nvPr>
        </p:nvGraphicFramePr>
        <p:xfrm>
          <a:off x="527245" y="1340768"/>
          <a:ext cx="11161982" cy="5184576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760248"/>
                <a:gridCol w="228027"/>
                <a:gridCol w="2693952"/>
                <a:gridCol w="216690"/>
                <a:gridCol w="6263065"/>
              </a:tblGrid>
              <a:tr h="5184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3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32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3200" dirty="0" smtClean="0">
                          <a:effectLst/>
                          <a:latin typeface="Myriad Pro" pitchFamily="34" charset="0"/>
                        </a:rPr>
                        <a:t>MART</a:t>
                      </a:r>
                      <a:endParaRPr lang="tr-TR" sz="32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 smtClean="0">
                          <a:effectLst/>
                          <a:latin typeface="Myriad Pro" pitchFamily="34" charset="0"/>
                        </a:rPr>
                        <a:t>*</a:t>
                      </a:r>
                      <a:r>
                        <a:rPr lang="tr-TR" sz="1600" dirty="0">
                          <a:effectLst/>
                          <a:latin typeface="Myriad Pro" pitchFamily="34" charset="0"/>
                        </a:rPr>
                        <a:t>TARLADAN </a:t>
                      </a:r>
                      <a:r>
                        <a:rPr lang="tr-TR" sz="1600" dirty="0" smtClean="0">
                          <a:effectLst/>
                          <a:latin typeface="Myriad Pro" pitchFamily="34" charset="0"/>
                        </a:rPr>
                        <a:t>   SOFRAYA</a:t>
                      </a:r>
                      <a:endParaRPr lang="tr-TR" sz="1600" dirty="0">
                        <a:effectLst/>
                        <a:latin typeface="Myriad Pro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dirty="0">
                          <a:effectLst/>
                          <a:latin typeface="Myriad Pro" pitchFamily="34" charset="0"/>
                        </a:rPr>
                        <a:t>*KUŞ EVLERİMİZ</a:t>
                      </a:r>
                      <a:endParaRPr lang="tr-TR" sz="16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1. Mevsime uygun bitki yetiştirilir</a:t>
                      </a:r>
                      <a:r>
                        <a:rPr lang="tr-TR" sz="2000" baseline="0" dirty="0" smtClean="0">
                          <a:effectLst/>
                          <a:latin typeface="Myriad Pro Light" pitchFamily="34" charset="0"/>
                        </a:rPr>
                        <a:t> ve</a:t>
                      </a: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 öğrenci yetiştirdiği ürünü kullanır. (Tarlada, bahçede, sınıfta, saksıda soğan yetiştirir ve yetiştirdiği soğan ile salata yapar.)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2. Öğrencilerle birlikte evdeki ve okuldaki bayat ekmeklerin nasıl değerlendirileceği ile ilgili etkinlikler yapılır.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3. Atık materyallerden kuş evleri yapılır, yapılan kuş evleri öğrencilerle birlikte okul çevresindeki uygun alanlara asılır.</a:t>
                      </a:r>
                      <a:endParaRPr lang="tr-TR" sz="2000" dirty="0">
                        <a:effectLst/>
                        <a:latin typeface="Myriad Pro Light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38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14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45" y="2780928"/>
            <a:ext cx="6337961" cy="3672408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944" y="1484784"/>
            <a:ext cx="4721261" cy="3667776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2381802" y="1613446"/>
            <a:ext cx="20306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Myriad Pro" pitchFamily="34" charset="0"/>
              </a:rPr>
              <a:t>KUŞ EVLERİ</a:t>
            </a:r>
            <a:endParaRPr lang="tr-TR" sz="28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8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20142" y="1094436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15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9" t="5344" r="2026" b="4939"/>
          <a:stretch/>
        </p:blipFill>
        <p:spPr>
          <a:xfrm>
            <a:off x="1698303" y="1904127"/>
            <a:ext cx="8792854" cy="4821158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698303" y="1201451"/>
            <a:ext cx="83847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latin typeface="Myriad Pro" pitchFamily="34" charset="0"/>
              </a:rPr>
              <a:t>YETİŞTİRDİĞİMİZ BİTKİLERDEN SALATA YAPIYORUZ</a:t>
            </a:r>
            <a:r>
              <a:rPr lang="tr-TR" sz="3200" b="1" dirty="0" smtClean="0">
                <a:latin typeface="Myriad Pro Light" pitchFamily="34" charset="0"/>
              </a:rPr>
              <a:t>.</a:t>
            </a:r>
            <a:endParaRPr lang="tr-TR" sz="3200" b="1" dirty="0"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8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16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pic>
        <p:nvPicPr>
          <p:cNvPr id="11" name="Picture 2" descr="C:\Users\Gürkan\Desktop\Screenshot_20221201_091153_com.android.chrome_edit_1307062754206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39" y="1300200"/>
            <a:ext cx="950258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38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17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26700"/>
              </p:ext>
            </p:extLst>
          </p:nvPr>
        </p:nvGraphicFramePr>
        <p:xfrm>
          <a:off x="862885" y="1893194"/>
          <a:ext cx="10458773" cy="4371013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798774"/>
                <a:gridCol w="216792"/>
                <a:gridCol w="2589625"/>
                <a:gridCol w="216792"/>
                <a:gridCol w="5636790"/>
              </a:tblGrid>
              <a:tr h="43710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800" dirty="0">
                          <a:effectLst/>
                          <a:latin typeface="Myriad Pro" pitchFamily="34" charset="0"/>
                        </a:rPr>
                        <a:t>NİSAN</a:t>
                      </a:r>
                      <a:endParaRPr lang="tr-TR" sz="2800" b="1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8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Myriad Pro" pitchFamily="34" charset="0"/>
                        </a:rPr>
                        <a:t>DENEYLERLE </a:t>
                      </a:r>
                      <a:r>
                        <a:rPr lang="tr-TR" sz="2000" dirty="0" smtClean="0">
                          <a:effectLst/>
                          <a:latin typeface="Myriad Pro" pitchFamily="34" charset="0"/>
                        </a:rPr>
                        <a:t>ÖĞRENİYORUZ</a:t>
                      </a:r>
                      <a:endParaRPr lang="tr-TR" sz="2000" b="1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b="1" dirty="0">
                        <a:effectLst/>
                        <a:latin typeface="Century Gothic" panose="020B0502020202020204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1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dirty="0" smtClean="0">
                          <a:effectLst/>
                          <a:latin typeface="Myriad Pro Light" pitchFamily="34" charset="0"/>
                        </a:rPr>
                        <a:t>1. Enerji </a:t>
                      </a:r>
                      <a:r>
                        <a:rPr lang="tr-TR" sz="2400" dirty="0">
                          <a:effectLst/>
                          <a:latin typeface="Myriad Pro Light" pitchFamily="34" charset="0"/>
                        </a:rPr>
                        <a:t>Tasarrufu-Su </a:t>
                      </a:r>
                      <a:r>
                        <a:rPr lang="tr-TR" sz="2400" dirty="0" smtClean="0">
                          <a:effectLst/>
                          <a:latin typeface="Myriad Pro Light" pitchFamily="34" charset="0"/>
                        </a:rPr>
                        <a:t>Değirmeni, Rüzgâr </a:t>
                      </a:r>
                      <a:r>
                        <a:rPr lang="tr-TR" sz="2400" dirty="0">
                          <a:effectLst/>
                          <a:latin typeface="Myriad Pro Light" pitchFamily="34" charset="0"/>
                        </a:rPr>
                        <a:t>Gülü Deneyi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Myriad Pro Light" pitchFamily="34" charset="0"/>
                        </a:rPr>
                        <a:t>2</a:t>
                      </a:r>
                      <a:r>
                        <a:rPr lang="tr-TR" sz="2400" dirty="0" smtClean="0">
                          <a:effectLst/>
                          <a:latin typeface="Myriad Pro Light" pitchFamily="34" charset="0"/>
                        </a:rPr>
                        <a:t>. Su </a:t>
                      </a:r>
                      <a:r>
                        <a:rPr lang="tr-TR" sz="2400" dirty="0">
                          <a:effectLst/>
                          <a:latin typeface="Myriad Pro Light" pitchFamily="34" charset="0"/>
                        </a:rPr>
                        <a:t>Tasarrufu-Su Arıtma </a:t>
                      </a:r>
                      <a:r>
                        <a:rPr lang="tr-TR" sz="2400" dirty="0" smtClean="0">
                          <a:effectLst/>
                          <a:latin typeface="Myriad Pro Light" pitchFamily="34" charset="0"/>
                        </a:rPr>
                        <a:t>Deneyi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400" dirty="0">
                        <a:effectLst/>
                        <a:latin typeface="Myriad Pro Light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Myriad Pro Light" pitchFamily="34" charset="0"/>
                        </a:rPr>
                        <a:t>Sınıfta yapacağınız deneyler çeşitlendirilerek öğrencilere tasarrufun iklime</a:t>
                      </a:r>
                      <a:r>
                        <a:rPr lang="tr-TR" sz="2400" dirty="0" smtClean="0">
                          <a:effectLst/>
                          <a:latin typeface="Myriad Pro Light" pitchFamily="34" charset="0"/>
                        </a:rPr>
                        <a:t>, çevreye, ekonomiye </a:t>
                      </a:r>
                      <a:r>
                        <a:rPr lang="tr-TR" sz="2400" dirty="0">
                          <a:effectLst/>
                          <a:latin typeface="Myriad Pro Light" pitchFamily="34" charset="0"/>
                        </a:rPr>
                        <a:t>katkısı anlatılır.</a:t>
                      </a:r>
                      <a:endParaRPr lang="tr-TR" sz="2400" dirty="0">
                        <a:effectLst/>
                        <a:latin typeface="Myriad Pro Light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8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18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pic>
        <p:nvPicPr>
          <p:cNvPr id="11" name="Picture 2" descr="C:\Users\Gürkan\Desktop\Screenshot_20221201_084607_com.android.chrome_edit_130792843689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82" y="1530791"/>
            <a:ext cx="5087239" cy="335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Gürkan\Desktop\Screenshot_20221201_084622_com.android.chrome_edit_130765922156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369" y="1530791"/>
            <a:ext cx="5183226" cy="4651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8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kım Şeması: Ertele 5"/>
          <p:cNvSpPr/>
          <p:nvPr/>
        </p:nvSpPr>
        <p:spPr>
          <a:xfrm>
            <a:off x="0" y="0"/>
            <a:ext cx="6080760" cy="6858000"/>
          </a:xfrm>
          <a:prstGeom prst="flowChartDelay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1620" y="1920240"/>
            <a:ext cx="3017520" cy="301752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615711" y="2626148"/>
            <a:ext cx="44377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>
                <a:latin typeface="Myriad Pro Light" pitchFamily="34" charset="0"/>
              </a:rPr>
              <a:t>OKUL ÖNCESİNDE SÜRDÜRÜLEBİLİR </a:t>
            </a:r>
            <a:r>
              <a:rPr lang="tr-TR" sz="2800" b="1" dirty="0" smtClean="0">
                <a:latin typeface="Myriad Pro Light" pitchFamily="34" charset="0"/>
              </a:rPr>
              <a:t>YAŞAM PROJESİ</a:t>
            </a:r>
            <a:endParaRPr lang="tr-TR" sz="2800" b="1" dirty="0">
              <a:latin typeface="Myriad Pro Light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19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388502"/>
              </p:ext>
            </p:extLst>
          </p:nvPr>
        </p:nvGraphicFramePr>
        <p:xfrm>
          <a:off x="858415" y="2007553"/>
          <a:ext cx="10472630" cy="302433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764534"/>
                <a:gridCol w="241974"/>
                <a:gridCol w="2563124"/>
                <a:gridCol w="216690"/>
                <a:gridCol w="5686308"/>
              </a:tblGrid>
              <a:tr h="3024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400" dirty="0">
                          <a:effectLst/>
                          <a:latin typeface="Myriad Pro" pitchFamily="34" charset="0"/>
                        </a:rPr>
                        <a:t>MAYIS</a:t>
                      </a:r>
                      <a:endParaRPr lang="tr-TR" sz="2400" b="1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Myriad Pro" pitchFamily="34" charset="0"/>
                        </a:rPr>
                        <a:t>KARBON AYAK İZİ</a:t>
                      </a:r>
                      <a:endParaRPr lang="tr-TR" sz="2000" dirty="0"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>
                          <a:effectLst/>
                          <a:latin typeface="Myriad Pro Light" pitchFamily="34" charset="0"/>
                        </a:rPr>
                        <a:t>1</a:t>
                      </a: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. Karbon </a:t>
                      </a:r>
                      <a:r>
                        <a:rPr lang="tr-TR" sz="2000" dirty="0">
                          <a:effectLst/>
                          <a:latin typeface="Myriad Pro Light" pitchFamily="34" charset="0"/>
                        </a:rPr>
                        <a:t>ayak izi ile ilgili öğrencilere bilgi verilir</a:t>
                      </a: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. Karbon </a:t>
                      </a:r>
                      <a:r>
                        <a:rPr lang="tr-TR" sz="2000" dirty="0">
                          <a:effectLst/>
                          <a:latin typeface="Myriad Pro Light" pitchFamily="34" charset="0"/>
                        </a:rPr>
                        <a:t>ayak izini </a:t>
                      </a: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anlatan </a:t>
                      </a:r>
                      <a:r>
                        <a:rPr lang="tr-TR" sz="2000" dirty="0">
                          <a:effectLst/>
                          <a:latin typeface="Myriad Pro Light" pitchFamily="34" charset="0"/>
                        </a:rPr>
                        <a:t>çeşitli etkinlikler yapılır</a:t>
                      </a: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. (Hikâye </a:t>
                      </a:r>
                      <a:r>
                        <a:rPr lang="tr-TR" sz="2000" dirty="0">
                          <a:effectLst/>
                          <a:latin typeface="Myriad Pro Light" pitchFamily="34" charset="0"/>
                        </a:rPr>
                        <a:t>anlatma</a:t>
                      </a: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, boyama </a:t>
                      </a:r>
                      <a:r>
                        <a:rPr lang="tr-TR" sz="2000" dirty="0">
                          <a:effectLst/>
                          <a:latin typeface="Myriad Pro Light" pitchFamily="34" charset="0"/>
                        </a:rPr>
                        <a:t>vb.)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>
                          <a:effectLst/>
                          <a:latin typeface="Myriad Pro Light" pitchFamily="34" charset="0"/>
                        </a:rPr>
                        <a:t>2</a:t>
                      </a: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. Ağaç dikimi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(</a:t>
                      </a:r>
                      <a:r>
                        <a:rPr lang="tr-TR" sz="2000" dirty="0">
                          <a:effectLst/>
                          <a:latin typeface="Myriad Pro Light" pitchFamily="34" charset="0"/>
                        </a:rPr>
                        <a:t>Öğrencilerle birlikte uygun alana ağaç </a:t>
                      </a:r>
                      <a:r>
                        <a:rPr lang="tr-TR" sz="2000" dirty="0" smtClean="0">
                          <a:effectLst/>
                          <a:latin typeface="Myriad Pro Light" pitchFamily="34" charset="0"/>
                        </a:rPr>
                        <a:t>dikimi yapılır.)</a:t>
                      </a:r>
                      <a:endParaRPr lang="tr-TR" sz="2000" dirty="0">
                        <a:effectLst/>
                        <a:latin typeface="Myriad Pro Light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38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20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14" y="1313892"/>
            <a:ext cx="9968248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kım Şeması: Ertele 5"/>
          <p:cNvSpPr/>
          <p:nvPr/>
        </p:nvSpPr>
        <p:spPr>
          <a:xfrm>
            <a:off x="0" y="0"/>
            <a:ext cx="6080760" cy="6858000"/>
          </a:xfrm>
          <a:prstGeom prst="flowChartDelay">
            <a:avLst/>
          </a:prstGeom>
          <a:solidFill>
            <a:srgbClr val="D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sp>
        <p:nvSpPr>
          <p:cNvPr id="10" name="Metin Kutusu 9"/>
          <p:cNvSpPr txBox="1"/>
          <p:nvPr/>
        </p:nvSpPr>
        <p:spPr>
          <a:xfrm>
            <a:off x="6546850" y="3168333"/>
            <a:ext cx="5184140" cy="52197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altLang="en-US" sz="2800" b="1" dirty="0" smtClean="0">
                <a:solidFill>
                  <a:srgbClr val="333333"/>
                </a:solidFill>
                <a:latin typeface="Myriad Pro" panose="020B0503030403020204" charset="0"/>
                <a:cs typeface="Myriad Pro" panose="020B0503030403020204" charset="0"/>
              </a:rPr>
              <a:t>TEŞEKKÜR </a:t>
            </a:r>
            <a:r>
              <a:rPr lang="en-US" altLang="en-US" sz="2800" b="1" dirty="0">
                <a:solidFill>
                  <a:srgbClr val="333333"/>
                </a:solidFill>
                <a:latin typeface="Myriad Pro" panose="020B0503030403020204" charset="0"/>
                <a:cs typeface="Myriad Pro" panose="020B0503030403020204" charset="0"/>
              </a:rPr>
              <a:t>EDERİZ.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31620" y="1920240"/>
            <a:ext cx="3017520" cy="301752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120032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r"/>
            <a:r>
              <a:rPr lang="en-US" altLang="tr-TR" sz="3600" b="1" dirty="0">
                <a:solidFill>
                  <a:srgbClr val="333333"/>
                </a:solidFill>
                <a:latin typeface="Myriad Pro" panose="020B0503030403020204" charset="0"/>
                <a:cs typeface="Myriad Pro" panose="020B0503030403020204" charset="0"/>
              </a:rPr>
              <a:t>PROJENİN AMACI</a:t>
            </a:r>
            <a:br>
              <a:rPr lang="en-US" altLang="tr-TR" sz="3600" b="1" dirty="0">
                <a:solidFill>
                  <a:srgbClr val="333333"/>
                </a:solidFill>
                <a:latin typeface="Myriad Pro" panose="020B0503030403020204" charset="0"/>
                <a:cs typeface="Myriad Pro" panose="020B0503030403020204" charset="0"/>
              </a:rPr>
            </a:br>
            <a:endParaRPr lang="en-US" altLang="tr-TR" sz="3600" b="1" dirty="0">
              <a:solidFill>
                <a:srgbClr val="333333"/>
              </a:solidFill>
              <a:latin typeface="Myriad Pro" panose="020B0503030403020204" charset="0"/>
              <a:cs typeface="Myriad Pro" panose="020B050303040302020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endParaRPr lang="tr-TR" sz="1600" dirty="0">
              <a:solidFill>
                <a:prstClr val="black"/>
              </a:solidFill>
              <a:latin typeface="Myriad Pro Light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2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662050" y="1803042"/>
            <a:ext cx="559708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tr-TR" sz="2000" b="1" dirty="0" smtClean="0">
                <a:solidFill>
                  <a:prstClr val="black"/>
                </a:solidFill>
                <a:latin typeface="Myriad Pro Light" pitchFamily="34" charset="0"/>
              </a:rPr>
              <a:t>Okul Öncesinde Sürdürülebilir </a:t>
            </a:r>
            <a:r>
              <a:rPr lang="tr-TR" sz="2000" b="1" dirty="0">
                <a:solidFill>
                  <a:prstClr val="black"/>
                </a:solidFill>
                <a:latin typeface="Myriad Pro Light" pitchFamily="34" charset="0"/>
              </a:rPr>
              <a:t>Y</a:t>
            </a:r>
            <a:r>
              <a:rPr lang="tr-TR" sz="2000" b="1" dirty="0" smtClean="0">
                <a:solidFill>
                  <a:prstClr val="black"/>
                </a:solidFill>
                <a:latin typeface="Myriad Pro Light" pitchFamily="34" charset="0"/>
              </a:rPr>
              <a:t>aşam Projesi; </a:t>
            </a:r>
            <a:r>
              <a:rPr lang="tr-TR" sz="2000" b="1" dirty="0">
                <a:solidFill>
                  <a:prstClr val="black"/>
                </a:solidFill>
                <a:latin typeface="Myriad Pro Light" pitchFamily="34" charset="0"/>
              </a:rPr>
              <a:t>gelecekte </a:t>
            </a:r>
            <a:r>
              <a:rPr lang="tr-TR" sz="2000" b="1" dirty="0" smtClean="0">
                <a:solidFill>
                  <a:prstClr val="black"/>
                </a:solidFill>
                <a:latin typeface="Myriad Pro Light" pitchFamily="34" charset="0"/>
              </a:rPr>
              <a:t>yaşanması muhtemel </a:t>
            </a:r>
            <a:r>
              <a:rPr lang="tr-TR" sz="2000" b="1" dirty="0">
                <a:solidFill>
                  <a:prstClr val="black"/>
                </a:solidFill>
                <a:latin typeface="Myriad Pro Light" pitchFamily="34" charset="0"/>
              </a:rPr>
              <a:t>sorunlara </a:t>
            </a:r>
            <a:r>
              <a:rPr lang="tr-TR" sz="2000" b="1" dirty="0" smtClean="0">
                <a:solidFill>
                  <a:prstClr val="black"/>
                </a:solidFill>
                <a:latin typeface="Myriad Pro Light" pitchFamily="34" charset="0"/>
              </a:rPr>
              <a:t>karşı farkındalık </a:t>
            </a:r>
            <a:r>
              <a:rPr lang="tr-TR" sz="2000" b="1" dirty="0">
                <a:solidFill>
                  <a:prstClr val="black"/>
                </a:solidFill>
                <a:latin typeface="Myriad Pro Light" pitchFamily="34" charset="0"/>
              </a:rPr>
              <a:t>yaratmayı, yaşanması olası sorunlara farklı bakış açısı ile çözüm yolu bulmayı hedefliyor. </a:t>
            </a:r>
          </a:p>
          <a:p>
            <a:pPr lvl="0" algn="just"/>
            <a:endParaRPr lang="tr-TR" sz="2000" b="1" dirty="0">
              <a:solidFill>
                <a:prstClr val="black"/>
              </a:solidFill>
              <a:latin typeface="Myriad Pro Light" pitchFamily="34" charset="0"/>
            </a:endParaRPr>
          </a:p>
          <a:p>
            <a:pPr lvl="0" algn="just"/>
            <a:r>
              <a:rPr lang="tr-TR" sz="2000" b="1" dirty="0">
                <a:solidFill>
                  <a:prstClr val="black"/>
                </a:solidFill>
                <a:latin typeface="Myriad Pro Light" pitchFamily="34" charset="0"/>
              </a:rPr>
              <a:t>4-6 yaş aralığındaki okul öncesi öğrencilerini kapsayan, sürdürülebilir yaşama dair </a:t>
            </a:r>
            <a:r>
              <a:rPr lang="tr-TR" sz="2000" b="1" dirty="0" smtClean="0">
                <a:solidFill>
                  <a:prstClr val="black"/>
                </a:solidFill>
                <a:latin typeface="Myriad Pro Light" pitchFamily="34" charset="0"/>
              </a:rPr>
              <a:t>birçok </a:t>
            </a:r>
            <a:r>
              <a:rPr lang="tr-TR" sz="2000" b="1" dirty="0">
                <a:solidFill>
                  <a:prstClr val="black"/>
                </a:solidFill>
                <a:latin typeface="Myriad Pro Light" pitchFamily="34" charset="0"/>
              </a:rPr>
              <a:t>konuya ve iklim değişikliğine dikkat çeken  bir projedir. </a:t>
            </a:r>
          </a:p>
          <a:p>
            <a:pPr lvl="0" algn="just"/>
            <a:endParaRPr lang="tr-TR" sz="2000" b="1" dirty="0">
              <a:solidFill>
                <a:prstClr val="black"/>
              </a:solidFill>
              <a:latin typeface="Myriad Pro Light" pitchFamily="34" charset="0"/>
            </a:endParaRPr>
          </a:p>
          <a:p>
            <a:pPr lvl="0" algn="just"/>
            <a:r>
              <a:rPr lang="tr-TR" sz="2000" b="1" dirty="0" smtClean="0">
                <a:solidFill>
                  <a:prstClr val="black"/>
                </a:solidFill>
                <a:latin typeface="Myriad Pro Light" pitchFamily="34" charset="0"/>
              </a:rPr>
              <a:t>Bu proje; gelecekte </a:t>
            </a:r>
            <a:r>
              <a:rPr lang="tr-TR" sz="2000" b="1" dirty="0">
                <a:solidFill>
                  <a:prstClr val="black"/>
                </a:solidFill>
                <a:latin typeface="Myriad Pro Light" pitchFamily="34" charset="0"/>
              </a:rPr>
              <a:t>yaşanması muhtemel iklim ve çevre sorunlarına dikkat çekerek çevreyi, doğayı ve dünyayı korumayı </a:t>
            </a:r>
            <a:r>
              <a:rPr lang="tr-TR" sz="2000" b="1" dirty="0" smtClean="0">
                <a:solidFill>
                  <a:prstClr val="black"/>
                </a:solidFill>
                <a:latin typeface="Myriad Pro Light" pitchFamily="34" charset="0"/>
              </a:rPr>
              <a:t>amaçlıyor.</a:t>
            </a:r>
            <a:endParaRPr lang="tr-TR" sz="2000" dirty="0">
              <a:solidFill>
                <a:prstClr val="black"/>
              </a:solidFill>
              <a:latin typeface="Myriad Pro Light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69" t="10086" r="8579" b="6005"/>
          <a:stretch/>
        </p:blipFill>
        <p:spPr>
          <a:xfrm>
            <a:off x="6761408" y="1626762"/>
            <a:ext cx="4852107" cy="462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9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tr-TR" sz="3600" b="1" dirty="0" smtClean="0"/>
              <a:t>                                           </a:t>
            </a:r>
            <a:r>
              <a:rPr lang="tr-TR" sz="3600" b="1" dirty="0" smtClean="0">
                <a:latin typeface="Myriad Pro" pitchFamily="34" charset="0"/>
              </a:rPr>
              <a:t>PROJE </a:t>
            </a:r>
            <a:r>
              <a:rPr lang="tr-TR" sz="3600" b="1" dirty="0">
                <a:latin typeface="Myriad Pro" pitchFamily="34" charset="0"/>
              </a:rPr>
              <a:t>HEDEFLERİ</a:t>
            </a:r>
            <a:endParaRPr lang="tr-TR" sz="3600" dirty="0">
              <a:latin typeface="Myriad Pro" pitchFamily="34" charset="0"/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20142" y="1151238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3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1" name="İçerik Yer Tutucusu 10"/>
          <p:cNvSpPr>
            <a:spLocks noGrp="1"/>
          </p:cNvSpPr>
          <p:nvPr>
            <p:ph idx="1"/>
          </p:nvPr>
        </p:nvSpPr>
        <p:spPr>
          <a:xfrm>
            <a:off x="477429" y="1854580"/>
            <a:ext cx="5618318" cy="4291840"/>
          </a:xfrm>
        </p:spPr>
        <p:txBody>
          <a:bodyPr/>
          <a:lstStyle/>
          <a:p>
            <a:pPr marL="285750" indent="-285750" algn="just"/>
            <a:r>
              <a:rPr lang="tr-TR" sz="2000" b="1" dirty="0">
                <a:latin typeface="Myriad Pro Light" pitchFamily="34" charset="0"/>
              </a:rPr>
              <a:t>Çevre dostu nesiller yetiştirmek.</a:t>
            </a:r>
          </a:p>
          <a:p>
            <a:pPr marL="285750" indent="-285750" algn="just"/>
            <a:r>
              <a:rPr lang="tr-TR" sz="2000" b="1" dirty="0">
                <a:latin typeface="Myriad Pro Light" pitchFamily="34" charset="0"/>
              </a:rPr>
              <a:t>Okul öncesi öğrencilerine çevre sorunları ve iklim krizi ile ilgili farkındalık kazandırmak.</a:t>
            </a:r>
          </a:p>
          <a:p>
            <a:pPr marL="285750" indent="-285750" algn="just"/>
            <a:r>
              <a:rPr lang="tr-TR" sz="2000" b="1" dirty="0">
                <a:latin typeface="Myriad Pro Light" pitchFamily="34" charset="0"/>
              </a:rPr>
              <a:t>Sıfır Atık Projesi ile ilgili çalışmalar yaparak geri dönüşüm, atık </a:t>
            </a:r>
            <a:r>
              <a:rPr lang="tr-TR" sz="2000" b="1" dirty="0" err="1">
                <a:latin typeface="Myriad Pro Light" pitchFamily="34" charset="0"/>
              </a:rPr>
              <a:t>azaltımı</a:t>
            </a:r>
            <a:r>
              <a:rPr lang="tr-TR" sz="2000" b="1" dirty="0">
                <a:latin typeface="Myriad Pro Light" pitchFamily="34" charset="0"/>
              </a:rPr>
              <a:t> </a:t>
            </a:r>
            <a:r>
              <a:rPr lang="tr-TR" sz="2000" b="1" dirty="0" smtClean="0">
                <a:latin typeface="Myriad Pro Light" pitchFamily="34" charset="0"/>
              </a:rPr>
              <a:t>ve israfın </a:t>
            </a:r>
            <a:r>
              <a:rPr lang="tr-TR" sz="2000" b="1" dirty="0">
                <a:latin typeface="Myriad Pro Light" pitchFamily="34" charset="0"/>
              </a:rPr>
              <a:t>önlenmesi ile ilgili bilinç </a:t>
            </a:r>
            <a:r>
              <a:rPr lang="tr-TR" sz="2000" b="1" dirty="0" smtClean="0">
                <a:latin typeface="Myriad Pro Light" pitchFamily="34" charset="0"/>
              </a:rPr>
              <a:t>kazandırmak</a:t>
            </a:r>
            <a:r>
              <a:rPr lang="tr-TR" sz="2000" b="1" dirty="0">
                <a:latin typeface="Myriad Pro Light" pitchFamily="34" charset="0"/>
              </a:rPr>
              <a:t>.</a:t>
            </a:r>
          </a:p>
          <a:p>
            <a:pPr marL="285750" indent="-285750" algn="just"/>
            <a:r>
              <a:rPr lang="tr-TR" sz="2000" b="1" dirty="0">
                <a:latin typeface="Myriad Pro Light" pitchFamily="34" charset="0"/>
              </a:rPr>
              <a:t>Enerji </a:t>
            </a:r>
            <a:r>
              <a:rPr lang="tr-TR" sz="2000" b="1" dirty="0" smtClean="0">
                <a:latin typeface="Myriad Pro Light" pitchFamily="34" charset="0"/>
              </a:rPr>
              <a:t>tasarrufunun ve </a:t>
            </a:r>
            <a:r>
              <a:rPr lang="tr-TR" sz="2000" b="1" dirty="0">
                <a:latin typeface="Myriad Pro Light" pitchFamily="34" charset="0"/>
              </a:rPr>
              <a:t>verimliliğinin önemini </a:t>
            </a:r>
            <a:r>
              <a:rPr lang="tr-TR" sz="2000" b="1" dirty="0" smtClean="0">
                <a:latin typeface="Myriad Pro Light" pitchFamily="34" charset="0"/>
              </a:rPr>
              <a:t>kavratmak. </a:t>
            </a:r>
            <a:endParaRPr lang="tr-TR" sz="2000" b="1" dirty="0">
              <a:latin typeface="Myriad Pro Light" pitchFamily="34" charset="0"/>
            </a:endParaRPr>
          </a:p>
          <a:p>
            <a:pPr marL="285750" indent="-285750" algn="just"/>
            <a:r>
              <a:rPr lang="tr-TR" sz="2000" b="1" dirty="0" smtClean="0">
                <a:latin typeface="Myriad Pro Light" pitchFamily="34" charset="0"/>
              </a:rPr>
              <a:t>Öğrencileri, enerji kaynaklarını </a:t>
            </a:r>
            <a:r>
              <a:rPr lang="tr-TR" sz="2000" b="1" dirty="0">
                <a:latin typeface="Myriad Pro Light" pitchFamily="34" charset="0"/>
              </a:rPr>
              <a:t>daha dikkatli </a:t>
            </a:r>
            <a:r>
              <a:rPr lang="tr-TR" sz="2000" b="1" dirty="0" smtClean="0">
                <a:latin typeface="Myriad Pro Light" pitchFamily="34" charset="0"/>
              </a:rPr>
              <a:t>kullanmaları gerektiğiyle ilgili bilgilendirmek.</a:t>
            </a:r>
            <a:endParaRPr lang="tr-TR" sz="2000" b="1" dirty="0">
              <a:latin typeface="Myriad Pro Light" pitchFamily="34" charset="0"/>
            </a:endParaRPr>
          </a:p>
          <a:p>
            <a:endParaRPr lang="tr-TR" dirty="0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9" t="14221" r="6018" b="5778"/>
          <a:stretch/>
        </p:blipFill>
        <p:spPr>
          <a:xfrm>
            <a:off x="6400800" y="1578230"/>
            <a:ext cx="5212715" cy="452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0924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4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969637"/>
              </p:ext>
            </p:extLst>
          </p:nvPr>
        </p:nvGraphicFramePr>
        <p:xfrm>
          <a:off x="853772" y="1454922"/>
          <a:ext cx="10467491" cy="560832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822928"/>
                <a:gridCol w="216690"/>
                <a:gridCol w="2538319"/>
                <a:gridCol w="216690"/>
                <a:gridCol w="5672864"/>
              </a:tblGrid>
              <a:tr h="50911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  <a:r>
                        <a:rPr lang="tr-TR" sz="3200" dirty="0" smtClean="0">
                          <a:effectLst/>
                          <a:latin typeface="Myriad Pro" pitchFamily="34" charset="0"/>
                        </a:rPr>
                        <a:t>OCAK</a:t>
                      </a:r>
                      <a:endParaRPr lang="tr-TR" sz="3200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3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2000" b="1" dirty="0" smtClean="0">
                          <a:effectLst/>
                          <a:latin typeface="Myriad Pro" pitchFamily="34" charset="0"/>
                        </a:rPr>
                        <a:t>GERİ </a:t>
                      </a:r>
                      <a:r>
                        <a:rPr lang="tr-TR" sz="2000" b="1" dirty="0">
                          <a:effectLst/>
                          <a:latin typeface="Myriad Pro" pitchFamily="34" charset="0"/>
                        </a:rPr>
                        <a:t>DÖNÜŞÜM</a:t>
                      </a:r>
                      <a:endParaRPr lang="tr-TR" sz="2000" b="1" dirty="0">
                        <a:solidFill>
                          <a:schemeClr val="tx1"/>
                        </a:solidFill>
                        <a:effectLst/>
                        <a:latin typeface="Myriad Pro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1. Geri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Dönüşüm Kutularını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Öğreniyorum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Etkinliği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2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. Geri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dönüşüm kutuları öğrencilere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tanıtılır, kullanım amaçlarını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oyun yoluyla öğrenmeleri sağlanır.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3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. Geri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dönüşüm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sembolleri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ve anlamları üzerine çalımalar yapılır.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4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. Geri dönüşüm</a:t>
                      </a:r>
                      <a:r>
                        <a:rPr lang="tr-TR" sz="1600" b="0" baseline="0" dirty="0" smtClean="0">
                          <a:effectLst/>
                          <a:latin typeface="Myriad Pro Light" pitchFamily="34" charset="0"/>
                        </a:rPr>
                        <a:t>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malzemeleriyle </a:t>
                      </a:r>
                      <a:r>
                        <a:rPr lang="tr-TR" sz="1600" b="0" dirty="0" err="1">
                          <a:effectLst/>
                          <a:latin typeface="Myriad Pro Light" pitchFamily="34" charset="0"/>
                        </a:rPr>
                        <a:t>s</a:t>
                      </a:r>
                      <a:r>
                        <a:rPr lang="tr-TR" sz="1600" b="0" dirty="0" err="1" smtClean="0">
                          <a:effectLst/>
                          <a:latin typeface="Myriad Pro Light" pitchFamily="34" charset="0"/>
                        </a:rPr>
                        <a:t>udoku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oyunu oynanır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. (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Hazırlanan mat üzerinde çeşitli atık malzemelerle </a:t>
                      </a:r>
                      <a:r>
                        <a:rPr lang="tr-TR" sz="1600" b="0" dirty="0" err="1" smtClean="0">
                          <a:effectLst/>
                          <a:latin typeface="Myriad Pro Light" pitchFamily="34" charset="0"/>
                        </a:rPr>
                        <a:t>sudoku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oynanır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.)</a:t>
                      </a:r>
                      <a:endParaRPr lang="tr-TR" sz="1600" b="0" dirty="0">
                        <a:effectLst/>
                        <a:latin typeface="Myriad Pro Light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5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. Enerji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Verimliliği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Haftası</a:t>
                      </a:r>
                      <a:r>
                        <a:rPr lang="tr-TR" sz="1600" b="0" baseline="0" dirty="0" smtClean="0">
                          <a:effectLst/>
                          <a:latin typeface="Myriad Pro Light" pitchFamily="34" charset="0"/>
                        </a:rPr>
                        <a:t> k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apsamında</a:t>
                      </a:r>
                      <a:r>
                        <a:rPr lang="tr-TR" sz="1600" b="0" baseline="0" dirty="0" smtClean="0">
                          <a:effectLst/>
                          <a:latin typeface="Myriad Pro Light" pitchFamily="34" charset="0"/>
                        </a:rPr>
                        <a:t>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ailelerle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birlikte geri dönüşüm malzemelerinden tasarlanan özgün çalışmalar okula getirilerek sergilenir.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6.</a:t>
                      </a:r>
                      <a:r>
                        <a:rPr lang="tr-TR" sz="1600" b="0" baseline="0" dirty="0" smtClean="0">
                          <a:effectLst/>
                          <a:latin typeface="Myriad Pro Light" pitchFamily="34" charset="0"/>
                        </a:rPr>
                        <a:t> Atık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Giysi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ve Oyuncak Toplama Kampanyası yapılarak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tamiri</a:t>
                      </a:r>
                      <a:r>
                        <a:rPr lang="tr-TR" sz="1600" b="0" baseline="0" dirty="0" smtClean="0">
                          <a:effectLst/>
                          <a:latin typeface="Myriad Pro Light" pitchFamily="34" charset="0"/>
                        </a:rPr>
                        <a:t> mümkün olan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 oyuncaklar </a:t>
                      </a:r>
                      <a:r>
                        <a:rPr lang="tr-TR" sz="1600" b="0" baseline="0" dirty="0" smtClean="0">
                          <a:effectLst/>
                          <a:latin typeface="Myriad Pro Light" pitchFamily="34" charset="0"/>
                        </a:rPr>
                        <a:t>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velilerin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de desteğiyle tamir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edilir</a:t>
                      </a:r>
                      <a:r>
                        <a:rPr lang="tr-TR" sz="1600" b="0" baseline="0" dirty="0" smtClean="0">
                          <a:effectLst/>
                          <a:latin typeface="Myriad Pro Light" pitchFamily="34" charset="0"/>
                        </a:rPr>
                        <a:t> ve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 belirlenen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kardeş okullara ulaştırılır.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7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. Atık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Yönetimi-</a:t>
                      </a:r>
                      <a:r>
                        <a:rPr lang="tr-TR" sz="1600" b="0" dirty="0" err="1">
                          <a:effectLst/>
                          <a:latin typeface="Myriad Pro Light" pitchFamily="34" charset="0"/>
                        </a:rPr>
                        <a:t>Kompost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Yapımı (</a:t>
                      </a:r>
                      <a:r>
                        <a:rPr lang="tr-TR" sz="1600" b="0" dirty="0" err="1" smtClean="0">
                          <a:effectLst/>
                          <a:latin typeface="Myriad Pro Light" pitchFamily="34" charset="0"/>
                        </a:rPr>
                        <a:t>Kompost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ve </a:t>
                      </a:r>
                      <a:r>
                        <a:rPr lang="tr-TR" sz="1600" b="0" dirty="0" err="1" smtClean="0">
                          <a:effectLst/>
                          <a:latin typeface="Myriad Pro Light" pitchFamily="34" charset="0"/>
                        </a:rPr>
                        <a:t>Kompostlaştırma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hakkında bilgi verilir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, ev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tipi </a:t>
                      </a:r>
                      <a:r>
                        <a:rPr lang="tr-TR" sz="1600" b="0" dirty="0" err="1">
                          <a:effectLst/>
                          <a:latin typeface="Myriad Pro Light" pitchFamily="34" charset="0"/>
                        </a:rPr>
                        <a:t>kompost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 öğrencilerle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uygulamalı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olarak yapılır.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8. Gezi (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Geri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dönüşüm, sıfır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atık ve 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enerji </a:t>
                      </a:r>
                      <a:r>
                        <a:rPr lang="tr-TR" sz="1600" b="0" dirty="0">
                          <a:effectLst/>
                          <a:latin typeface="Myriad Pro Light" pitchFamily="34" charset="0"/>
                        </a:rPr>
                        <a:t>verimliliği konusunda öğrencilerde farkındalık oluşturmak için GERİ DÖNÜŞÜM TESİSLERİNE  gezi düzenlenir</a:t>
                      </a:r>
                      <a:r>
                        <a:rPr lang="tr-TR" sz="1600" b="0" dirty="0" smtClean="0">
                          <a:effectLst/>
                          <a:latin typeface="Myriad Pro Light" pitchFamily="34" charset="0"/>
                        </a:rPr>
                        <a:t>.)</a:t>
                      </a:r>
                      <a:endParaRPr lang="tr-TR" sz="1600" b="0" dirty="0">
                        <a:effectLst/>
                        <a:latin typeface="Myriad Pro Light" pitchFamily="34" charset="0"/>
                        <a:ea typeface="Calibri"/>
                        <a:cs typeface="Times New Roman"/>
                      </a:endParaRPr>
                    </a:p>
                  </a:txBody>
                  <a:tcPr marL="91416" marR="91416" marT="0" marB="0"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09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5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pic>
        <p:nvPicPr>
          <p:cNvPr id="15" name="Picture 2" descr="C:\Users\Gürkan\Desktop\Screenshot_20221130_141340_com.android.chrome_edit_1294201856573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877" y="1807923"/>
            <a:ext cx="916455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311611" y="1294382"/>
            <a:ext cx="6310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Myriad Pro" pitchFamily="34" charset="0"/>
              </a:rPr>
              <a:t>GERİ DÖNÜŞÜM KUTULARINI ÖĞRENİYORUM</a:t>
            </a:r>
            <a:endParaRPr lang="tr-TR" sz="20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6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1029570" y="737040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pic>
        <p:nvPicPr>
          <p:cNvPr id="11" name="Picture 2" descr="C:\Users\Gürkan\Desktop\Screenshot_20221130_141322_com.android.chrome_edit_1294279285651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623" y="1782407"/>
            <a:ext cx="8101577" cy="485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3311611" y="1368522"/>
            <a:ext cx="649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 smtClean="0">
                <a:latin typeface="Myriad Pro" pitchFamily="34" charset="0"/>
              </a:rPr>
              <a:t>GERİ DÖNÜŞÜM KUTULARINI ÖĞRENİYORUM</a:t>
            </a:r>
            <a:endParaRPr lang="tr-TR" sz="20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8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7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pic>
        <p:nvPicPr>
          <p:cNvPr id="11" name="Picture 2" descr="C:\Users\Gürkan\Desktop\Screenshot_20221130_141933_com.android.chrome_edit_1294123158588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209" y="1768034"/>
            <a:ext cx="883068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Metin kutusu 14"/>
          <p:cNvSpPr txBox="1"/>
          <p:nvPr/>
        </p:nvSpPr>
        <p:spPr>
          <a:xfrm>
            <a:off x="3647744" y="1294382"/>
            <a:ext cx="54318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dirty="0" smtClean="0">
                <a:latin typeface="Myriad Pro" pitchFamily="34" charset="0"/>
              </a:rPr>
              <a:t>SUDOKU OYUNU</a:t>
            </a:r>
            <a:endParaRPr lang="tr-TR" sz="2000" b="1" dirty="0"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18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Doğru Bağlaç 4"/>
          <p:cNvCxnSpPr/>
          <p:nvPr/>
        </p:nvCxnSpPr>
        <p:spPr>
          <a:xfrm>
            <a:off x="570865" y="118745"/>
            <a:ext cx="0" cy="905510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3244215" y="276860"/>
            <a:ext cx="882713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pPr algn="ctr"/>
            <a:r>
              <a:rPr lang="tr-TR" sz="3600" b="1" dirty="0" smtClean="0">
                <a:latin typeface="Myriad Pro" pitchFamily="34" charset="0"/>
              </a:rPr>
              <a:t>                                 PROJE </a:t>
            </a:r>
            <a:r>
              <a:rPr lang="tr-TR" sz="3600" b="1" dirty="0">
                <a:latin typeface="Myriad Pro" pitchFamily="34" charset="0"/>
              </a:rPr>
              <a:t>AYLIK PLANI</a:t>
            </a:r>
          </a:p>
        </p:txBody>
      </p:sp>
      <p:sp>
        <p:nvSpPr>
          <p:cNvPr id="4" name="Dikdörtgen 3"/>
          <p:cNvSpPr/>
          <p:nvPr/>
        </p:nvSpPr>
        <p:spPr>
          <a:xfrm>
            <a:off x="119126" y="1143000"/>
            <a:ext cx="11951208" cy="5715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altLang="en-US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07" y="118872"/>
            <a:ext cx="903151" cy="905256"/>
          </a:xfrm>
          <a:prstGeom prst="rect">
            <a:avLst/>
          </a:prstGeom>
        </p:spPr>
      </p:pic>
      <p:grpSp>
        <p:nvGrpSpPr>
          <p:cNvPr id="3" name="Grup 2"/>
          <p:cNvGrpSpPr/>
          <p:nvPr/>
        </p:nvGrpSpPr>
        <p:grpSpPr>
          <a:xfrm>
            <a:off x="11613515" y="6409055"/>
            <a:ext cx="575310" cy="365760"/>
            <a:chOff x="18289" y="10093"/>
            <a:chExt cx="906" cy="576"/>
          </a:xfrm>
        </p:grpSpPr>
        <p:sp>
          <p:nvSpPr>
            <p:cNvPr id="12" name="Yuvarlak Aynı Yan Köşe Dikdörtgen 11"/>
            <p:cNvSpPr/>
            <p:nvPr/>
          </p:nvSpPr>
          <p:spPr>
            <a:xfrm rot="16200000">
              <a:off x="18454" y="9928"/>
              <a:ext cx="577" cy="90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DA29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alt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8374" y="10173"/>
              <a:ext cx="418" cy="41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fld id="{9A0DB2DC-4C9A-4742-B13C-FB6460FD3503}" type="slidenum">
                <a:rPr lang="en-US" altLang="tr-TR" sz="1300" b="1">
                  <a:solidFill>
                    <a:srgbClr val="DA291C"/>
                  </a:solidFill>
                  <a:latin typeface="Myriad Pro" panose="020B0503030403020204" charset="0"/>
                  <a:cs typeface="Myriad Pro" panose="020B0503030403020204" charset="0"/>
                </a:rPr>
                <a:pPr algn="ctr"/>
                <a:t>8</a:t>
              </a:fld>
              <a:endParaRPr lang="en-US" altLang="en-US" sz="130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endParaRPr>
            </a:p>
          </p:txBody>
        </p:sp>
      </p:grpSp>
      <p:sp>
        <p:nvSpPr>
          <p:cNvPr id="14" name="Metin Kutusu 13"/>
          <p:cNvSpPr txBox="1"/>
          <p:nvPr/>
        </p:nvSpPr>
        <p:spPr>
          <a:xfrm>
            <a:off x="1106424" y="337503"/>
            <a:ext cx="2138680" cy="467995"/>
          </a:xfrm>
          <a:prstGeom prst="rect">
            <a:avLst/>
          </a:prstGeom>
          <a:noFill/>
        </p:spPr>
        <p:txBody>
          <a:bodyPr wrap="square" lIns="0" rtlCol="0" anchor="ctr" anchorCtr="0">
            <a:spAutoFit/>
          </a:bodyPr>
          <a:lstStyle/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 b="1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BURSA</a:t>
            </a:r>
          </a:p>
          <a:p>
            <a:pPr>
              <a:lnSpc>
                <a:spcPct val="93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n-US" sz="1320">
                <a:solidFill>
                  <a:srgbClr val="DA291C"/>
                </a:solidFill>
                <a:latin typeface="Myriad Pro" panose="020B0503030403020204" charset="0"/>
                <a:cs typeface="Myriad Pro" panose="020B0503030403020204" charset="0"/>
              </a:rPr>
              <a:t>İL MİLLÎ EĞİTİM MÜDÜRLÜĞÜ</a:t>
            </a:r>
          </a:p>
        </p:txBody>
      </p:sp>
      <p:sp>
        <p:nvSpPr>
          <p:cNvPr id="10" name="Başlık 2"/>
          <p:cNvSpPr txBox="1">
            <a:spLocks/>
          </p:cNvSpPr>
          <p:nvPr/>
        </p:nvSpPr>
        <p:spPr>
          <a:xfrm>
            <a:off x="609441" y="704088"/>
            <a:ext cx="10956154" cy="7806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tr-TR" sz="3600" b="1" dirty="0">
              <a:latin typeface="Myriad Pro" pitchFamily="34" charset="0"/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3661497" y="1274594"/>
            <a:ext cx="5168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sz="2000" b="1" dirty="0" smtClean="0">
                <a:latin typeface="Myriad Pro" pitchFamily="34" charset="0"/>
              </a:rPr>
              <a:t>ENERJİ VERİMLİLİĞİ HAFTASI </a:t>
            </a:r>
          </a:p>
          <a:p>
            <a:pPr algn="ctr"/>
            <a:r>
              <a:rPr lang="tr-TR" sz="2000" b="1" dirty="0" smtClean="0">
                <a:latin typeface="Myriad Pro" pitchFamily="34" charset="0"/>
              </a:rPr>
              <a:t>GERİ DÖNÜŞÜM ÜRÜNÜMÜ TASARLIYORUM</a:t>
            </a:r>
            <a:endParaRPr lang="tr-TR" sz="2000" b="1" dirty="0">
              <a:latin typeface="Myriad Pro" pitchFamily="34" charset="0"/>
            </a:endParaRPr>
          </a:p>
        </p:txBody>
      </p:sp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2128" y="2035007"/>
            <a:ext cx="914161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8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714</Words>
  <Application>Microsoft Office PowerPoint</Application>
  <PresentationFormat>Özel</PresentationFormat>
  <Paragraphs>163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23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>Levent Yazıcı</Manager>
  <Company>EVeP16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0</dc:title>
  <dc:creator>Bursa Valiliği</dc:creator>
  <cp:lastModifiedBy>User</cp:lastModifiedBy>
  <cp:revision>111</cp:revision>
  <dcterms:created xsi:type="dcterms:W3CDTF">2021-10-08T11:16:51Z</dcterms:created>
  <dcterms:modified xsi:type="dcterms:W3CDTF">2023-01-16T06:35:46Z</dcterms:modified>
  <cp:category>Enerji Yönetimi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1055-11.1.0.10161</vt:lpwstr>
  </property>
</Properties>
</file>